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324" r:id="rId3"/>
    <p:sldId id="340" r:id="rId4"/>
    <p:sldId id="363" r:id="rId5"/>
    <p:sldId id="346" r:id="rId6"/>
    <p:sldId id="347" r:id="rId7"/>
    <p:sldId id="339" r:id="rId8"/>
    <p:sldId id="341" r:id="rId9"/>
    <p:sldId id="354" r:id="rId10"/>
    <p:sldId id="342" r:id="rId11"/>
    <p:sldId id="343" r:id="rId12"/>
    <p:sldId id="355" r:id="rId13"/>
    <p:sldId id="349" r:id="rId14"/>
    <p:sldId id="357" r:id="rId15"/>
    <p:sldId id="356" r:id="rId16"/>
    <p:sldId id="350" r:id="rId17"/>
    <p:sldId id="351" r:id="rId18"/>
    <p:sldId id="361" r:id="rId19"/>
    <p:sldId id="358" r:id="rId20"/>
    <p:sldId id="359" r:id="rId21"/>
    <p:sldId id="345" r:id="rId22"/>
    <p:sldId id="352" r:id="rId23"/>
    <p:sldId id="364" r:id="rId24"/>
    <p:sldId id="362" r:id="rId25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CCFF"/>
    <a:srgbClr val="B7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3333" autoAdjust="0"/>
  </p:normalViewPr>
  <p:slideViewPr>
    <p:cSldViewPr>
      <p:cViewPr varScale="1">
        <p:scale>
          <a:sx n="107" d="100"/>
          <a:sy n="107" d="100"/>
        </p:scale>
        <p:origin x="696" y="96"/>
      </p:cViewPr>
      <p:guideLst>
        <p:guide orient="horz" pos="27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Who manage the family budget</c:v>
                </c:pt>
                <c:pt idx="1">
                  <c:v>Who support the family</c:v>
                </c:pt>
                <c:pt idx="2">
                  <c:v>Who does the housekeeping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41.2</c:v>
                </c:pt>
                <c:pt idx="1">
                  <c:v>18.7</c:v>
                </c:pt>
                <c:pt idx="2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D-4558-9E9D-D4A0214DDCF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Together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Who manage the family budget</c:v>
                </c:pt>
                <c:pt idx="1">
                  <c:v>Who support the family</c:v>
                </c:pt>
                <c:pt idx="2">
                  <c:v>Who does the housekeeping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49.7</c:v>
                </c:pt>
                <c:pt idx="1">
                  <c:v>46.4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D-4558-9E9D-D4A0214DDCF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Partner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Who manage the family budget</c:v>
                </c:pt>
                <c:pt idx="1">
                  <c:v>Who support the family</c:v>
                </c:pt>
                <c:pt idx="2">
                  <c:v>Who does the housekeeping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33.299999999999997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D-4558-9E9D-D4A0214DD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040472"/>
        <c:axId val="389039488"/>
      </c:barChart>
      <c:catAx>
        <c:axId val="389040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389039488"/>
        <c:crosses val="autoZero"/>
        <c:auto val="1"/>
        <c:lblAlgn val="ctr"/>
        <c:lblOffset val="100"/>
        <c:noMultiLvlLbl val="0"/>
      </c:catAx>
      <c:valAx>
        <c:axId val="389039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904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35601055485899E-2"/>
          <c:y val="6.6397085942639003E-2"/>
          <c:w val="0.93346420313266865"/>
          <c:h val="0.73897865407355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Save regularly</c:v>
                </c:pt>
                <c:pt idx="1">
                  <c:v>Save irregularly</c:v>
                </c:pt>
                <c:pt idx="2">
                  <c:v>Save nothing / nearly nothing</c:v>
                </c:pt>
                <c:pt idx="3">
                  <c:v>Currently spend more than income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22.6</c:v>
                </c:pt>
                <c:pt idx="1">
                  <c:v>48.6</c:v>
                </c:pt>
                <c:pt idx="2">
                  <c:v>23.7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E-4BC8-BD45-4CB0E215B6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Save regularly</c:v>
                </c:pt>
                <c:pt idx="1">
                  <c:v>Save irregularly</c:v>
                </c:pt>
                <c:pt idx="2">
                  <c:v>Save nothing / nearly nothing</c:v>
                </c:pt>
                <c:pt idx="3">
                  <c:v>Currently spend more than income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19.399999999999999</c:v>
                </c:pt>
                <c:pt idx="1">
                  <c:v>49.4</c:v>
                </c:pt>
                <c:pt idx="2">
                  <c:v>24.9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E-4BC8-BD45-4CB0E215B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868160"/>
        <c:axId val="1869696"/>
      </c:barChart>
      <c:catAx>
        <c:axId val="186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1869696"/>
        <c:crosses val="autoZero"/>
        <c:auto val="1"/>
        <c:lblAlgn val="ctr"/>
        <c:lblOffset val="100"/>
        <c:noMultiLvlLbl val="0"/>
      </c:catAx>
      <c:valAx>
        <c:axId val="186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8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1864087624368047"/>
          <c:y val="9.4702440469577459E-2"/>
          <c:w val="0.29931325438968692"/>
          <c:h val="0.90529755953042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Saving means spending well, not spending less</c:v>
                </c:pt>
                <c:pt idx="1">
                  <c:v>Saving means having money for impulse purchases</c:v>
                </c:pt>
                <c:pt idx="2">
                  <c:v>Saving means being prepared for any eventuality</c:v>
                </c:pt>
                <c:pt idx="3">
                  <c:v>Saving means making sacrifices today to be better off tomorrow</c:v>
                </c:pt>
                <c:pt idx="4">
                  <c:v>Saving means not enjoying life to the full</c:v>
                </c:pt>
                <c:pt idx="5">
                  <c:v>Saving means living on little</c:v>
                </c:pt>
                <c:pt idx="6">
                  <c:v>None of the above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29.3</c:v>
                </c:pt>
                <c:pt idx="1">
                  <c:v>23.7</c:v>
                </c:pt>
                <c:pt idx="2">
                  <c:v>20.2</c:v>
                </c:pt>
                <c:pt idx="3">
                  <c:v>13.8</c:v>
                </c:pt>
                <c:pt idx="4">
                  <c:v>7.1</c:v>
                </c:pt>
                <c:pt idx="5">
                  <c:v>2.8</c:v>
                </c:pt>
                <c:pt idx="6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B-4BA6-9EF8-9BB63678576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Saving means spending well, not spending less</c:v>
                </c:pt>
                <c:pt idx="1">
                  <c:v>Saving means having money for impulse purchases</c:v>
                </c:pt>
                <c:pt idx="2">
                  <c:v>Saving means being prepared for any eventuality</c:v>
                </c:pt>
                <c:pt idx="3">
                  <c:v>Saving means making sacrifices today to be better off tomorrow</c:v>
                </c:pt>
                <c:pt idx="4">
                  <c:v>Saving means not enjoying life to the full</c:v>
                </c:pt>
                <c:pt idx="5">
                  <c:v>Saving means living on little</c:v>
                </c:pt>
                <c:pt idx="6">
                  <c:v>None of the above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23.5</c:v>
                </c:pt>
                <c:pt idx="1">
                  <c:v>22.6</c:v>
                </c:pt>
                <c:pt idx="2">
                  <c:v>23.6</c:v>
                </c:pt>
                <c:pt idx="3">
                  <c:v>14.5</c:v>
                </c:pt>
                <c:pt idx="4">
                  <c:v>6.7</c:v>
                </c:pt>
                <c:pt idx="5">
                  <c:v>4.5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B-4BA6-9EF8-9BB636785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84512"/>
        <c:axId val="121986048"/>
      </c:barChart>
      <c:catAx>
        <c:axId val="121984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121986048"/>
        <c:crosses val="autoZero"/>
        <c:auto val="1"/>
        <c:lblAlgn val="ctr"/>
        <c:lblOffset val="100"/>
        <c:noMultiLvlLbl val="0"/>
      </c:catAx>
      <c:valAx>
        <c:axId val="1219860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1984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453012151505181"/>
          <c:y val="1.5901010998777915E-2"/>
          <c:w val="0.31769383738937185"/>
          <c:h val="7.2229363845054739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433669921449059"/>
          <c:y val="9.4702440469577459E-2"/>
          <c:w val="0.5436173758471281"/>
          <c:h val="0.90529755953042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Yes, a large part</c:v>
                </c:pt>
                <c:pt idx="1">
                  <c:v>Yes, but only a little</c:v>
                </c:pt>
                <c:pt idx="2">
                  <c:v>No, i do not invest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23.1</c:v>
                </c:pt>
                <c:pt idx="1">
                  <c:v>42.9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8-402A-8577-03F1D1485CA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Yes, a large part</c:v>
                </c:pt>
                <c:pt idx="1">
                  <c:v>Yes, but only a little</c:v>
                </c:pt>
                <c:pt idx="2">
                  <c:v>No, i do not invest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17</c:v>
                </c:pt>
                <c:pt idx="1">
                  <c:v>28.9</c:v>
                </c:pt>
                <c:pt idx="2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8-402A-8577-03F1D1485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54400"/>
        <c:axId val="124455936"/>
      </c:barChart>
      <c:catAx>
        <c:axId val="124454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124455936"/>
        <c:crosses val="autoZero"/>
        <c:auto val="1"/>
        <c:lblAlgn val="ctr"/>
        <c:lblOffset val="100"/>
        <c:noMultiLvlLbl val="0"/>
      </c:catAx>
      <c:valAx>
        <c:axId val="12445593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4454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027589059920957"/>
          <c:y val="2.711852879386694E-2"/>
          <c:w val="0.31769383738937185"/>
          <c:h val="7.2229363845054739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433669921449059"/>
          <c:y val="9.4702440469577459E-2"/>
          <c:w val="0.5436173758471281"/>
          <c:h val="0.90529755953042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Held in a current account</c:v>
                </c:pt>
                <c:pt idx="1">
                  <c:v>In cash in the house/in a safe deposit</c:v>
                </c:pt>
                <c:pt idx="2">
                  <c:v>Paid into a deposit/savings account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63</c:v>
                </c:pt>
                <c:pt idx="1">
                  <c:v>12.4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0-4917-A156-866D8A86D9C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Held in a current account</c:v>
                </c:pt>
                <c:pt idx="1">
                  <c:v>In cash in the house/in a safe deposit</c:v>
                </c:pt>
                <c:pt idx="2">
                  <c:v>Paid into a deposit/savings account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64</c:v>
                </c:pt>
                <c:pt idx="1">
                  <c:v>18.600000000000001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0-4917-A156-866D8A86D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86528"/>
        <c:axId val="107288064"/>
      </c:barChart>
      <c:catAx>
        <c:axId val="107286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107288064"/>
        <c:crosses val="autoZero"/>
        <c:auto val="1"/>
        <c:lblAlgn val="ctr"/>
        <c:lblOffset val="100"/>
        <c:noMultiLvlLbl val="0"/>
      </c:catAx>
      <c:valAx>
        <c:axId val="1072880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7286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027589059920957"/>
          <c:y val="2.711852879386694E-2"/>
          <c:w val="0.31769383738937185"/>
          <c:h val="7.2229363845054739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881119056769173"/>
          <c:y val="0.14509357344234247"/>
          <c:w val="0.4291429578681149"/>
          <c:h val="0.78290698818897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  <c:pt idx="3">
                  <c:v>Non-existent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11.1</c:v>
                </c:pt>
                <c:pt idx="1">
                  <c:v>57</c:v>
                </c:pt>
                <c:pt idx="2">
                  <c:v>26.7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9-46D7-89E5-41C26A7944B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  <c:pt idx="3">
                  <c:v>Non-existent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7</c:v>
                </c:pt>
                <c:pt idx="1">
                  <c:v>43.1</c:v>
                </c:pt>
                <c:pt idx="2">
                  <c:v>39.1</c:v>
                </c:pt>
                <c:pt idx="3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9-46D7-89E5-41C26A794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37056"/>
        <c:axId val="107438848"/>
      </c:barChart>
      <c:catAx>
        <c:axId val="107437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107438848"/>
        <c:crosses val="autoZero"/>
        <c:auto val="1"/>
        <c:lblAlgn val="ctr"/>
        <c:lblOffset val="100"/>
        <c:noMultiLvlLbl val="0"/>
      </c:catAx>
      <c:valAx>
        <c:axId val="1074388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7437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7718554970798854"/>
          <c:y val="2.1500109475623051E-2"/>
          <c:w val="0.31769383738937185"/>
          <c:h val="7.2229363845054739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4392654288412401"/>
          <c:y val="0.14509357344234247"/>
          <c:w val="0.3740275138079896"/>
          <c:h val="0.78290698818897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Yes, using internet (web seminars, on-line platforms, etc.)</c:v>
                </c:pt>
                <c:pt idx="1">
                  <c:v>Yes, using printed or digital material like manuals and/or guides</c:v>
                </c:pt>
                <c:pt idx="2">
                  <c:v>Yes, through actual courses, conferences and seminars</c:v>
                </c:pt>
                <c:pt idx="3">
                  <c:v>No, not interested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44.5</c:v>
                </c:pt>
                <c:pt idx="1">
                  <c:v>33.1</c:v>
                </c:pt>
                <c:pt idx="2">
                  <c:v>20.2</c:v>
                </c:pt>
                <c:pt idx="3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E-4019-8B84-7829C080980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Yes, using internet (web seminars, on-line platforms, etc.)</c:v>
                </c:pt>
                <c:pt idx="1">
                  <c:v>Yes, using printed or digital material like manuals and/or guides</c:v>
                </c:pt>
                <c:pt idx="2">
                  <c:v>Yes, through actual courses, conferences and seminars</c:v>
                </c:pt>
                <c:pt idx="3">
                  <c:v>No, not interested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34.200000000000003</c:v>
                </c:pt>
                <c:pt idx="1">
                  <c:v>34.200000000000003</c:v>
                </c:pt>
                <c:pt idx="2">
                  <c:v>16.899999999999999</c:v>
                </c:pt>
                <c:pt idx="3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E-4019-8B84-7829C080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66944"/>
        <c:axId val="50068480"/>
      </c:barChart>
      <c:catAx>
        <c:axId val="50066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50068480"/>
        <c:crosses val="autoZero"/>
        <c:auto val="1"/>
        <c:lblAlgn val="ctr"/>
        <c:lblOffset val="100"/>
        <c:noMultiLvlLbl val="0"/>
      </c:catAx>
      <c:valAx>
        <c:axId val="500684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0066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7246139317853569"/>
          <c:y val="4.0684260000155376E-2"/>
          <c:w val="0.31769383738937185"/>
          <c:h val="7.2229363845054739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538403140391806"/>
          <c:y val="9.4702440469577459E-2"/>
          <c:w val="0.33981286029947289"/>
          <c:h val="0.90529755953042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Father</c:v>
                </c:pt>
                <c:pt idx="1">
                  <c:v>Mother</c:v>
                </c:pt>
                <c:pt idx="2">
                  <c:v>Grandfather</c:v>
                </c:pt>
                <c:pt idx="3">
                  <c:v>Grandmother</c:v>
                </c:pt>
                <c:pt idx="4">
                  <c:v>Uncle/aunt</c:v>
                </c:pt>
                <c:pt idx="5">
                  <c:v>Friend/colleague</c:v>
                </c:pt>
                <c:pt idx="6">
                  <c:v>Teacher</c:v>
                </c:pt>
                <c:pt idx="7">
                  <c:v>Brother/sister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28.7</c:v>
                </c:pt>
                <c:pt idx="1">
                  <c:v>26.7</c:v>
                </c:pt>
                <c:pt idx="2">
                  <c:v>4.8</c:v>
                </c:pt>
                <c:pt idx="3">
                  <c:v>1.7</c:v>
                </c:pt>
                <c:pt idx="4">
                  <c:v>1.2</c:v>
                </c:pt>
                <c:pt idx="5">
                  <c:v>1.2</c:v>
                </c:pt>
                <c:pt idx="6">
                  <c:v>0.4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3-4BD1-B902-00BA95A6888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Father</c:v>
                </c:pt>
                <c:pt idx="1">
                  <c:v>Mother</c:v>
                </c:pt>
                <c:pt idx="2">
                  <c:v>Grandfather</c:v>
                </c:pt>
                <c:pt idx="3">
                  <c:v>Grandmother</c:v>
                </c:pt>
                <c:pt idx="4">
                  <c:v>Uncle/aunt</c:v>
                </c:pt>
                <c:pt idx="5">
                  <c:v>Friend/colleague</c:v>
                </c:pt>
                <c:pt idx="6">
                  <c:v>Teacher</c:v>
                </c:pt>
                <c:pt idx="7">
                  <c:v>Brother/sister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24.9</c:v>
                </c:pt>
                <c:pt idx="1">
                  <c:v>35.5</c:v>
                </c:pt>
                <c:pt idx="2">
                  <c:v>3.2</c:v>
                </c:pt>
                <c:pt idx="3">
                  <c:v>3.4</c:v>
                </c:pt>
                <c:pt idx="4">
                  <c:v>1.2</c:v>
                </c:pt>
                <c:pt idx="5">
                  <c:v>0.9</c:v>
                </c:pt>
                <c:pt idx="6">
                  <c:v>0.3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3-4BD1-B902-00BA95A68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41888"/>
        <c:axId val="122743424"/>
      </c:barChart>
      <c:catAx>
        <c:axId val="122741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122743424"/>
        <c:crosses val="autoZero"/>
        <c:auto val="1"/>
        <c:lblAlgn val="ctr"/>
        <c:lblOffset val="100"/>
        <c:noMultiLvlLbl val="0"/>
      </c:catAx>
      <c:valAx>
        <c:axId val="1227434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2741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1804132900279654"/>
          <c:y val="1.9034481177576377E-3"/>
          <c:w val="0.31769383738937185"/>
          <c:h val="7.2229363845054739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E00BAC8E-14DA-428A-8BB3-C5540103E41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054FD630-1A21-4348-95CF-309B42C491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26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5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01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8080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01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93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363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014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01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421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D630-1A21-4348-95CF-309B42C491F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28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Donne</a:t>
            </a:r>
            <a:r>
              <a:rPr lang="it-IT" baseline="0" dirty="0"/>
              <a:t> laureate 24-44 241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D630-1A21-4348-95CF-309B42C491F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09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3730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014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22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41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747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35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peggiore per</a:t>
            </a:r>
            <a:r>
              <a:rPr lang="it-IT" baseline="0" dirty="0"/>
              <a:t> gender gap in risk </a:t>
            </a:r>
            <a:r>
              <a:rPr lang="it-IT" baseline="0" dirty="0" err="1"/>
              <a:t>adversion</a:t>
            </a:r>
            <a:r>
              <a:rPr lang="it-IT" baseline="0" dirty="0"/>
              <a:t> è il </a:t>
            </a:r>
            <a:r>
              <a:rPr lang="it-IT" baseline="0" dirty="0" err="1"/>
              <a:t>belgio</a:t>
            </a:r>
            <a:r>
              <a:rPr lang="it-IT" baseline="0" dirty="0"/>
              <a:t> ma in generale il gender gap più ampio è in </a:t>
            </a:r>
            <a:r>
              <a:rPr lang="it-IT" baseline="0" dirty="0" err="1"/>
              <a:t>italia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62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peggiore per</a:t>
            </a:r>
            <a:r>
              <a:rPr lang="it-IT" baseline="0" dirty="0"/>
              <a:t> gender gap in risk </a:t>
            </a:r>
            <a:r>
              <a:rPr lang="it-IT" baseline="0" dirty="0" err="1"/>
              <a:t>adversion</a:t>
            </a:r>
            <a:r>
              <a:rPr lang="it-IT" baseline="0" dirty="0"/>
              <a:t> è il </a:t>
            </a:r>
            <a:r>
              <a:rPr lang="it-IT" baseline="0" dirty="0" err="1"/>
              <a:t>belgio</a:t>
            </a:r>
            <a:r>
              <a:rPr lang="it-IT" baseline="0" dirty="0"/>
              <a:t> ma in generale il gender gap più ampio è in </a:t>
            </a:r>
            <a:r>
              <a:rPr lang="it-IT" baseline="0" dirty="0" err="1"/>
              <a:t>italia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876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104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363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455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D630-1A21-4348-95CF-309B42C491FD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5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6470B1-57A2-4556-8467-7626E5F7F59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71A9C-C5B3-4D16-99D6-B2DB0A3D498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5EA44ED2-D109-4B64-B405-6848641D1CB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90B3E9-2822-4674-BF75-36C266E0612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2E8C7E-4D5D-410C-AB44-D47CA8C6D8A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2A65B12-CD9E-491A-9E28-1AFA3A8917D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21A919-6AFF-4886-9047-A1B618AA936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259783-AB03-4C5C-9EC9-81EC5E16D68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02F57F-BA22-40C6-B02F-6592E11D2E9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1A6282-8741-4311-A696-888A6AEAC43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322414-78FF-427B-BAB5-94088730906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Profili\U345702\Desktop\monociclo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" y="3445920"/>
            <a:ext cx="1979712" cy="2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339752" y="5301208"/>
            <a:ext cx="6423025" cy="576064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ea typeface="+mj-ea"/>
                <a:cs typeface="Arial"/>
              </a:rPr>
              <a:t>Financial Education Summit, </a:t>
            </a:r>
            <a:r>
              <a:rPr lang="it-IT" dirty="0" err="1"/>
              <a:t>Erste</a:t>
            </a:r>
            <a:r>
              <a:rPr lang="it-IT" dirty="0"/>
              <a:t> Financial Life Park -</a:t>
            </a:r>
            <a:endParaRPr lang="en-US" dirty="0">
              <a:latin typeface="Arial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ea typeface="+mj-ea"/>
                <a:cs typeface="Arial"/>
              </a:rPr>
              <a:t>Vienna 5</a:t>
            </a:r>
            <a:r>
              <a:rPr lang="en-US" baseline="30000" dirty="0">
                <a:latin typeface="Arial"/>
                <a:ea typeface="+mj-ea"/>
                <a:cs typeface="Arial"/>
              </a:rPr>
              <a:t>th</a:t>
            </a:r>
            <a:r>
              <a:rPr lang="en-US" dirty="0">
                <a:latin typeface="Arial"/>
                <a:ea typeface="+mj-ea"/>
                <a:cs typeface="Arial"/>
              </a:rPr>
              <a:t> - 6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ea typeface="+mj-ea"/>
                <a:cs typeface="Arial"/>
              </a:rPr>
              <a:t> October 2017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" y="147260"/>
            <a:ext cx="2427287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252513" y="1246356"/>
            <a:ext cx="6423025" cy="935037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>
                <a:latin typeface="Arial"/>
                <a:ea typeface="+mj-ea"/>
                <a:cs typeface="Arial"/>
              </a:rPr>
              <a:t>FINANCIAL EDUCATION AND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>
                <a:latin typeface="Arial"/>
                <a:ea typeface="+mj-ea"/>
                <a:cs typeface="Arial"/>
              </a:rPr>
              <a:t>THE GENDER GAP </a:t>
            </a:r>
            <a:endParaRPr lang="en-US" sz="3000" b="1" dirty="0">
              <a:latin typeface="Arial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b="1" dirty="0">
              <a:latin typeface="Arial"/>
              <a:ea typeface="+mj-ea"/>
              <a:cs typeface="Arial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252513" y="2776433"/>
            <a:ext cx="6423025" cy="1008112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atin typeface="Arial"/>
                <a:ea typeface="+mj-ea"/>
                <a:cs typeface="Arial"/>
              </a:rPr>
              <a:t>Giovanna Paladino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ea typeface="+mj-ea"/>
                <a:cs typeface="Arial"/>
              </a:rPr>
              <a:t>Director Museo del </a:t>
            </a:r>
            <a:r>
              <a:rPr lang="en-US" dirty="0" err="1">
                <a:latin typeface="Arial"/>
                <a:ea typeface="+mj-ea"/>
                <a:cs typeface="Arial"/>
              </a:rPr>
              <a:t>Risparmio</a:t>
            </a:r>
            <a:endParaRPr lang="en-US" dirty="0">
              <a:latin typeface="Arial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ea typeface="+mj-ea"/>
                <a:cs typeface="Arial"/>
              </a:rPr>
              <a:t>IFFM co-Chair </a:t>
            </a:r>
            <a:r>
              <a:rPr lang="it-IT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5</a:t>
            </a:r>
            <a:r>
              <a:rPr 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24689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Perception of Independence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3"/>
                </a:solidFill>
              </a:rPr>
              <a:t>41%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of the women declare that they </a:t>
            </a:r>
            <a:r>
              <a:rPr lang="en-US" sz="2000" b="1" dirty="0">
                <a:solidFill>
                  <a:schemeClr val="accent3"/>
                </a:solidFill>
              </a:rPr>
              <a:t>manage the family budget.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3"/>
                </a:solidFill>
              </a:rPr>
              <a:t>BUT they are mainly in charge of daily expenses not of financial decisions.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3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IE" altLang="it-IT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29178"/>
              </p:ext>
            </p:extLst>
          </p:nvPr>
        </p:nvGraphicFramePr>
        <p:xfrm>
          <a:off x="545813" y="3542396"/>
          <a:ext cx="8265088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520">
                  <a:extLst>
                    <a:ext uri="{9D8B030D-6E8A-4147-A177-3AD203B41FA5}">
                      <a16:colId xmlns:a16="http://schemas.microsoft.com/office/drawing/2014/main" val="70493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0720394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75138434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348707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51711009"/>
                    </a:ext>
                  </a:extLst>
                </a:gridCol>
              </a:tblGrid>
              <a:tr h="724867">
                <a:tc>
                  <a:txBody>
                    <a:bodyPr/>
                    <a:lstStyle/>
                    <a:p>
                      <a:endParaRPr lang="it-IT" sz="1800" dirty="0"/>
                    </a:p>
                    <a:p>
                      <a:r>
                        <a:rPr lang="it-IT" sz="1800" dirty="0"/>
                        <a:t>% VALUES – I decide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Tot.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Tot. MEN </a:t>
                      </a:r>
                    </a:p>
                    <a:p>
                      <a:r>
                        <a:rPr lang="it-IT" sz="1800" dirty="0"/>
                        <a:t>FAMILY BUDGET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Tot</a:t>
                      </a:r>
                      <a:r>
                        <a:rPr lang="it-IT" sz="1800" baseline="0" dirty="0"/>
                        <a:t> .</a:t>
                      </a:r>
                    </a:p>
                    <a:p>
                      <a:r>
                        <a:rPr lang="it-IT" sz="1800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Tot. WOMEN</a:t>
                      </a:r>
                      <a:r>
                        <a:rPr lang="it-IT" sz="1800" baseline="0" dirty="0"/>
                        <a:t> </a:t>
                      </a:r>
                    </a:p>
                    <a:p>
                      <a:r>
                        <a:rPr lang="it-IT" sz="1800" baseline="0" dirty="0"/>
                        <a:t>FAMILY BUDGET MANAGER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9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Day-to-day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expenses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38.1 (-2.3)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64.2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ighlight>
                            <a:srgbClr val="00FF00"/>
                          </a:highlight>
                        </a:rPr>
                        <a:t>78.5 (+14.3)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Expenses</a:t>
                      </a:r>
                      <a:r>
                        <a:rPr lang="it-IT" sz="1400" b="1" baseline="0" dirty="0"/>
                        <a:t> to be </a:t>
                      </a:r>
                      <a:r>
                        <a:rPr lang="it-IT" sz="1400" b="1" baseline="0" dirty="0" err="1"/>
                        <a:t>cut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50.4 (+5.4)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ighlight>
                            <a:srgbClr val="00FF00"/>
                          </a:highlight>
                        </a:rPr>
                        <a:t>59.7 (+15.0)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Budgeting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55.2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ighlight>
                            <a:srgbClr val="00FF00"/>
                          </a:highlight>
                        </a:rPr>
                        <a:t>76.0 (+20.8)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46.4 (+8.8)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Major</a:t>
                      </a:r>
                      <a:r>
                        <a:rPr lang="it-IT" sz="1400" b="1" baseline="0" dirty="0"/>
                        <a:t> and </a:t>
                      </a:r>
                      <a:r>
                        <a:rPr lang="it-IT" sz="1400" b="1" baseline="0" dirty="0" err="1"/>
                        <a:t>extraordinary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dirty="0"/>
                        <a:t>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ighlight>
                            <a:srgbClr val="00FF00"/>
                          </a:highlight>
                        </a:rPr>
                        <a:t>56.3 (+11.4)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38.6 (+3.7)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58652"/>
                  </a:ext>
                </a:extLst>
              </a:tr>
            </a:tbl>
          </a:graphicData>
        </a:graphic>
      </p:graphicFrame>
      <p:sp>
        <p:nvSpPr>
          <p:cNvPr id="16" name="Segnaposto numero diapositiva 1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64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0096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accidental savers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US" sz="2000" b="1" dirty="0">
              <a:solidFill>
                <a:schemeClr val="accent3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accent3"/>
                </a:solidFill>
              </a:rPr>
              <a:t>68.8% </a:t>
            </a:r>
            <a:r>
              <a:rPr lang="en-US" altLang="it-IT" dirty="0">
                <a:solidFill>
                  <a:schemeClr val="bg1">
                    <a:lumMod val="50000"/>
                  </a:schemeClr>
                </a:solidFill>
              </a:rPr>
              <a:t>(71.2% of men) of women declare that they save part of their income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19.4%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 intentional savers (vs 23% of men)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49.4%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 </a:t>
            </a:r>
            <a:r>
              <a:rPr lang="en-US" b="1" dirty="0">
                <a:solidFill>
                  <a:schemeClr val="accent3"/>
                </a:solidFill>
              </a:rPr>
              <a:t>accidental savers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(vs 48.4% of men)</a:t>
            </a:r>
          </a:p>
          <a:p>
            <a:pPr marL="400050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IE" altLang="it-IT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344753097"/>
              </p:ext>
            </p:extLst>
          </p:nvPr>
        </p:nvGraphicFramePr>
        <p:xfrm>
          <a:off x="191253" y="3100873"/>
          <a:ext cx="8576033" cy="31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5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2561" y="1571734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Saving is? 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IE" altLang="it-IT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048795290"/>
              </p:ext>
            </p:extLst>
          </p:nvPr>
        </p:nvGraphicFramePr>
        <p:xfrm>
          <a:off x="492561" y="1775354"/>
          <a:ext cx="8247381" cy="487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03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0624" y="1571734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How women DO NOT INVEST their saving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IE" altLang="it-IT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4134712132"/>
              </p:ext>
            </p:extLst>
          </p:nvPr>
        </p:nvGraphicFramePr>
        <p:xfrm>
          <a:off x="968980" y="2046822"/>
          <a:ext cx="6480721" cy="452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arentesi graffa chiusa 7"/>
          <p:cNvSpPr/>
          <p:nvPr/>
        </p:nvSpPr>
        <p:spPr>
          <a:xfrm>
            <a:off x="7128521" y="2636912"/>
            <a:ext cx="89655" cy="2423214"/>
          </a:xfrm>
          <a:prstGeom prst="rightBrac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280857" y="3479187"/>
            <a:ext cx="1455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Tot.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investors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Men: 66.0%</a:t>
            </a:r>
          </a:p>
          <a:p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Women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45.9%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9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9247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How women DO NOT INVEST their saving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IE" altLang="it-IT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798697298"/>
              </p:ext>
            </p:extLst>
          </p:nvPr>
        </p:nvGraphicFramePr>
        <p:xfrm>
          <a:off x="1375891" y="2046237"/>
          <a:ext cx="6480721" cy="452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7259872" y="3238375"/>
            <a:ext cx="127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Sub sample of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investors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6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4187" y="1571734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How women INVEST their saving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IE" altLang="it-IT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14941"/>
              </p:ext>
            </p:extLst>
          </p:nvPr>
        </p:nvGraphicFramePr>
        <p:xfrm>
          <a:off x="1907704" y="2086045"/>
          <a:ext cx="5084811" cy="448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433">
                  <a:extLst>
                    <a:ext uri="{9D8B030D-6E8A-4147-A177-3AD203B41FA5}">
                      <a16:colId xmlns:a16="http://schemas.microsoft.com/office/drawing/2014/main" val="3613387521"/>
                    </a:ext>
                  </a:extLst>
                </a:gridCol>
                <a:gridCol w="635964">
                  <a:extLst>
                    <a:ext uri="{9D8B030D-6E8A-4147-A177-3AD203B41FA5}">
                      <a16:colId xmlns:a16="http://schemas.microsoft.com/office/drawing/2014/main" val="1160564545"/>
                    </a:ext>
                  </a:extLst>
                </a:gridCol>
                <a:gridCol w="635964">
                  <a:extLst>
                    <a:ext uri="{9D8B030D-6E8A-4147-A177-3AD203B41FA5}">
                      <a16:colId xmlns:a16="http://schemas.microsoft.com/office/drawing/2014/main" val="3747335630"/>
                    </a:ext>
                  </a:extLst>
                </a:gridCol>
                <a:gridCol w="1026450">
                  <a:extLst>
                    <a:ext uri="{9D8B030D-6E8A-4147-A177-3AD203B41FA5}">
                      <a16:colId xmlns:a16="http://schemas.microsoft.com/office/drawing/2014/main" val="3683537412"/>
                    </a:ext>
                  </a:extLst>
                </a:gridCol>
              </a:tblGrid>
              <a:tr h="577944"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25-44 </a:t>
                      </a:r>
                    </a:p>
                    <a:p>
                      <a:pPr algn="ctr"/>
                      <a:r>
                        <a:rPr lang="it-IT" sz="1800" dirty="0"/>
                        <a:t>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12385"/>
                  </a:ext>
                </a:extLst>
              </a:tr>
              <a:tr h="29935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36836"/>
                  </a:ext>
                </a:extLst>
              </a:tr>
              <a:tr h="498916">
                <a:tc>
                  <a:txBody>
                    <a:bodyPr/>
                    <a:lstStyle/>
                    <a:p>
                      <a:r>
                        <a:rPr lang="it-IT" sz="1400" b="1" dirty="0"/>
                        <a:t>In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government</a:t>
                      </a:r>
                      <a:r>
                        <a:rPr lang="it-IT" sz="1400" b="1" baseline="0" dirty="0"/>
                        <a:t> bonds (BOT, CTT, CTP) and post office </a:t>
                      </a:r>
                      <a:r>
                        <a:rPr lang="it-IT" sz="1400" b="1" baseline="0" dirty="0" err="1"/>
                        <a:t>savings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33.0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28.3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37.6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432248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In a </a:t>
                      </a:r>
                      <a:r>
                        <a:rPr lang="it-IT" sz="1400" b="1" dirty="0" err="1"/>
                        <a:t>pension</a:t>
                      </a:r>
                      <a:r>
                        <a:rPr lang="it-IT" sz="1400" b="1" dirty="0"/>
                        <a:t>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52455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In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30.6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943908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In a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mutual</a:t>
                      </a:r>
                      <a:r>
                        <a:rPr lang="it-IT" sz="1400" b="1" baseline="0" dirty="0"/>
                        <a:t> fund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27.1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23.1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28.7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5525"/>
                  </a:ext>
                </a:extLst>
              </a:tr>
              <a:tr h="368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In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  <a:latin typeface="+mn-lt"/>
                          <a:ea typeface="+mn-ea"/>
                          <a:cs typeface="+mn-cs"/>
                        </a:rPr>
                        <a:t>18.7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25.7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59019"/>
                  </a:ext>
                </a:extLst>
              </a:tr>
              <a:tr h="498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In </a:t>
                      </a:r>
                      <a:r>
                        <a:rPr lang="it-IT" sz="1400" b="1" dirty="0" err="1"/>
                        <a:t>insurance</a:t>
                      </a:r>
                      <a:r>
                        <a:rPr lang="it-IT" sz="1400" b="1" baseline="0" dirty="0"/>
                        <a:t> products</a:t>
                      </a:r>
                      <a:endParaRPr lang="it-IT" sz="1400" b="1" dirty="0"/>
                    </a:p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27.1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24.7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26.6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52737"/>
                  </a:ext>
                </a:extLst>
              </a:tr>
              <a:tr h="498916">
                <a:tc>
                  <a:txBody>
                    <a:bodyPr/>
                    <a:lstStyle/>
                    <a:p>
                      <a:r>
                        <a:rPr lang="it-IT" sz="1400" b="1" dirty="0"/>
                        <a:t>In </a:t>
                      </a:r>
                      <a:r>
                        <a:rPr lang="it-IT" sz="1400" b="1" dirty="0" err="1"/>
                        <a:t>valuables</a:t>
                      </a:r>
                      <a:r>
                        <a:rPr lang="it-IT" sz="1400" b="1" baseline="0" dirty="0"/>
                        <a:t> (</a:t>
                      </a:r>
                      <a:r>
                        <a:rPr lang="it-IT" sz="1400" b="1" baseline="0" dirty="0" err="1"/>
                        <a:t>gold</a:t>
                      </a:r>
                      <a:r>
                        <a:rPr lang="it-IT" sz="1400" b="1" baseline="0" dirty="0"/>
                        <a:t>/</a:t>
                      </a:r>
                      <a:r>
                        <a:rPr lang="it-IT" sz="1400" b="1" baseline="0" dirty="0" err="1"/>
                        <a:t>jewels</a:t>
                      </a:r>
                      <a:r>
                        <a:rPr lang="it-IT" sz="1400" b="1" baseline="0" dirty="0"/>
                        <a:t>/</a:t>
                      </a:r>
                      <a:r>
                        <a:rPr lang="it-IT" sz="1400" b="1" baseline="0" dirty="0" err="1"/>
                        <a:t>currency</a:t>
                      </a:r>
                      <a:r>
                        <a:rPr lang="it-IT" sz="1400" b="1" baseline="0" dirty="0"/>
                        <a:t>/art)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12.1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84133"/>
                  </a:ext>
                </a:extLst>
              </a:tr>
              <a:tr h="498916">
                <a:tc>
                  <a:txBody>
                    <a:bodyPr/>
                    <a:lstStyle/>
                    <a:p>
                      <a:r>
                        <a:rPr lang="it-IT" sz="1400" b="1" dirty="0"/>
                        <a:t>In </a:t>
                      </a:r>
                      <a:r>
                        <a:rPr lang="it-IT" sz="1400" b="1" dirty="0" err="1"/>
                        <a:t>property</a:t>
                      </a:r>
                      <a:r>
                        <a:rPr lang="it-IT" sz="1400" b="1" dirty="0"/>
                        <a:t> (garage, </a:t>
                      </a:r>
                      <a:r>
                        <a:rPr lang="it-IT" sz="1400" b="1" dirty="0" err="1"/>
                        <a:t>apartments</a:t>
                      </a:r>
                      <a:r>
                        <a:rPr lang="it-IT" sz="1400" b="1" dirty="0"/>
                        <a:t>, </a:t>
                      </a:r>
                      <a:r>
                        <a:rPr lang="it-IT" sz="1400" b="1" dirty="0" err="1"/>
                        <a:t>land</a:t>
                      </a:r>
                      <a:r>
                        <a:rPr lang="it-IT" sz="1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971158"/>
                  </a:ext>
                </a:extLst>
              </a:tr>
            </a:tbl>
          </a:graphicData>
        </a:graphic>
      </p:graphicFrame>
      <p:sp>
        <p:nvSpPr>
          <p:cNvPr id="14" name="Segnaposto numero diapositiva 1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2" name="Freccia a sinistra 1"/>
          <p:cNvSpPr/>
          <p:nvPr/>
        </p:nvSpPr>
        <p:spPr>
          <a:xfrm>
            <a:off x="7288810" y="4328200"/>
            <a:ext cx="1656184" cy="693791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4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563" y="1589664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</a:t>
            </a:r>
            <a:r>
              <a:rPr lang="en-US" sz="2000" b="1" dirty="0">
                <a:solidFill>
                  <a:schemeClr val="accent3"/>
                </a:solidFill>
              </a:rPr>
              <a:t>: Financial literacy self assessment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3004420520"/>
              </p:ext>
            </p:extLst>
          </p:nvPr>
        </p:nvGraphicFramePr>
        <p:xfrm>
          <a:off x="0" y="2366124"/>
          <a:ext cx="6768057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arentesi graffa chiusa 7"/>
          <p:cNvSpPr/>
          <p:nvPr/>
        </p:nvSpPr>
        <p:spPr>
          <a:xfrm>
            <a:off x="7097928" y="2996952"/>
            <a:ext cx="144016" cy="1584176"/>
          </a:xfrm>
          <a:prstGeom prst="rightBrac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384059" y="3527430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Men: 68.1</a:t>
            </a:r>
          </a:p>
          <a:p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Women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50.1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5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5599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Financial literacy matters for investments decisions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57490"/>
              </p:ext>
            </p:extLst>
          </p:nvPr>
        </p:nvGraphicFramePr>
        <p:xfrm>
          <a:off x="794642" y="2780928"/>
          <a:ext cx="7643219" cy="296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11">
                  <a:extLst>
                    <a:ext uri="{9D8B030D-6E8A-4147-A177-3AD203B41FA5}">
                      <a16:colId xmlns:a16="http://schemas.microsoft.com/office/drawing/2014/main" val="2829533990"/>
                    </a:ext>
                  </a:extLst>
                </a:gridCol>
                <a:gridCol w="1129198">
                  <a:extLst>
                    <a:ext uri="{9D8B030D-6E8A-4147-A177-3AD203B41FA5}">
                      <a16:colId xmlns:a16="http://schemas.microsoft.com/office/drawing/2014/main" val="3746512830"/>
                    </a:ext>
                  </a:extLst>
                </a:gridCol>
                <a:gridCol w="1910805">
                  <a:extLst>
                    <a:ext uri="{9D8B030D-6E8A-4147-A177-3AD203B41FA5}">
                      <a16:colId xmlns:a16="http://schemas.microsoft.com/office/drawing/2014/main" val="3644083815"/>
                    </a:ext>
                  </a:extLst>
                </a:gridCol>
                <a:gridCol w="1910805">
                  <a:extLst>
                    <a:ext uri="{9D8B030D-6E8A-4147-A177-3AD203B41FA5}">
                      <a16:colId xmlns:a16="http://schemas.microsoft.com/office/drawing/2014/main" val="1302603072"/>
                    </a:ext>
                  </a:extLst>
                </a:gridCol>
              </a:tblGrid>
              <a:tr h="6333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Do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you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invest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your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savings</a:t>
                      </a:r>
                      <a:r>
                        <a:rPr lang="it-IT" sz="1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Very</a:t>
                      </a:r>
                      <a:r>
                        <a:rPr lang="it-IT" sz="1800" dirty="0"/>
                        <a:t> / </a:t>
                      </a:r>
                      <a:r>
                        <a:rPr lang="it-IT" sz="1800" dirty="0" err="1"/>
                        <a:t>Quite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updated</a:t>
                      </a:r>
                      <a:r>
                        <a:rPr lang="it-IT" sz="1800" dirty="0"/>
                        <a:t> on </a:t>
                      </a:r>
                      <a:r>
                        <a:rPr lang="it-IT" sz="1800" dirty="0" err="1"/>
                        <a:t>financial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matters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Little / In no way </a:t>
                      </a:r>
                      <a:r>
                        <a:rPr lang="it-IT" sz="1800" dirty="0" err="1"/>
                        <a:t>updated</a:t>
                      </a:r>
                      <a:r>
                        <a:rPr lang="it-IT" sz="1800" dirty="0"/>
                        <a:t> on </a:t>
                      </a:r>
                      <a:r>
                        <a:rPr lang="it-IT" sz="1800" dirty="0" err="1"/>
                        <a:t>financial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matters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30397"/>
                  </a:ext>
                </a:extLst>
              </a:tr>
              <a:tr h="513687">
                <a:tc>
                  <a:txBody>
                    <a:bodyPr/>
                    <a:lstStyle/>
                    <a:p>
                      <a:r>
                        <a:rPr lang="it-IT" sz="1400" b="1" dirty="0"/>
                        <a:t>Yes,</a:t>
                      </a:r>
                      <a:r>
                        <a:rPr lang="it-IT" sz="1400" b="1" baseline="0" dirty="0"/>
                        <a:t> a large part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20402"/>
                  </a:ext>
                </a:extLst>
              </a:tr>
              <a:tr h="513687">
                <a:tc>
                  <a:txBody>
                    <a:bodyPr/>
                    <a:lstStyle/>
                    <a:p>
                      <a:r>
                        <a:rPr lang="it-IT" sz="1400" b="1" dirty="0"/>
                        <a:t>Yes, </a:t>
                      </a:r>
                      <a:r>
                        <a:rPr lang="it-IT" sz="1400" b="1" dirty="0" err="1"/>
                        <a:t>but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only</a:t>
                      </a:r>
                      <a:r>
                        <a:rPr lang="it-IT" sz="1400" b="1" dirty="0"/>
                        <a:t> a </a:t>
                      </a:r>
                      <a:r>
                        <a:rPr lang="it-IT" sz="1400" b="1" dirty="0" err="1"/>
                        <a:t>little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10608"/>
                  </a:ext>
                </a:extLst>
              </a:tr>
              <a:tr h="513687">
                <a:tc>
                  <a:txBody>
                    <a:bodyPr/>
                    <a:lstStyle/>
                    <a:p>
                      <a:r>
                        <a:rPr lang="it-IT" sz="1400" b="1" dirty="0"/>
                        <a:t>No, i do </a:t>
                      </a:r>
                      <a:r>
                        <a:rPr lang="it-IT" sz="1400" b="1" dirty="0" err="1"/>
                        <a:t>not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invest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07894"/>
                  </a:ext>
                </a:extLst>
              </a:tr>
              <a:tr h="513687">
                <a:tc>
                  <a:txBody>
                    <a:bodyPr/>
                    <a:lstStyle/>
                    <a:p>
                      <a:r>
                        <a:rPr lang="it-IT" sz="1400" b="1" dirty="0"/>
                        <a:t>TOTAL INVESTORS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771568"/>
                  </a:ext>
                </a:extLst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36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Financial literacy matters for investments decisions</a:t>
            </a:r>
          </a:p>
          <a:p>
            <a:pPr marL="0" indent="0" algn="r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women 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939662"/>
              </p:ext>
            </p:extLst>
          </p:nvPr>
        </p:nvGraphicFramePr>
        <p:xfrm>
          <a:off x="611560" y="2484109"/>
          <a:ext cx="7268450" cy="398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002">
                  <a:extLst>
                    <a:ext uri="{9D8B030D-6E8A-4147-A177-3AD203B41FA5}">
                      <a16:colId xmlns:a16="http://schemas.microsoft.com/office/drawing/2014/main" val="254211273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4057355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7518395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  <a:p>
                      <a:pPr algn="ctr"/>
                      <a:r>
                        <a:rPr lang="it-IT" sz="1800" dirty="0"/>
                        <a:t>How</a:t>
                      </a:r>
                      <a:r>
                        <a:rPr lang="it-IT" sz="1800" baseline="0" dirty="0"/>
                        <a:t> do </a:t>
                      </a:r>
                      <a:r>
                        <a:rPr lang="it-IT" sz="1800" baseline="0" dirty="0" err="1"/>
                        <a:t>you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invest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your</a:t>
                      </a:r>
                      <a:r>
                        <a:rPr lang="it-IT" sz="1800" baseline="0" dirty="0"/>
                        <a:t> money</a:t>
                      </a:r>
                      <a:r>
                        <a:rPr lang="it-IT" sz="1800" dirty="0"/>
                        <a:t>?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Very</a:t>
                      </a:r>
                      <a:r>
                        <a:rPr lang="it-IT" sz="1800" dirty="0"/>
                        <a:t> / </a:t>
                      </a:r>
                      <a:r>
                        <a:rPr lang="it-IT" sz="1800" dirty="0" err="1"/>
                        <a:t>Quite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updated</a:t>
                      </a:r>
                      <a:r>
                        <a:rPr lang="it-IT" sz="1800" dirty="0"/>
                        <a:t> on </a:t>
                      </a:r>
                      <a:r>
                        <a:rPr lang="it-IT" sz="1800" dirty="0" err="1"/>
                        <a:t>financial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matters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Little / In no way </a:t>
                      </a:r>
                      <a:r>
                        <a:rPr lang="it-IT" sz="1800" dirty="0" err="1"/>
                        <a:t>updated</a:t>
                      </a:r>
                      <a:r>
                        <a:rPr lang="it-IT" sz="1800" dirty="0"/>
                        <a:t> on </a:t>
                      </a:r>
                      <a:r>
                        <a:rPr lang="it-IT" sz="1800" dirty="0" err="1"/>
                        <a:t>financial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matters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3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In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8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In </a:t>
                      </a:r>
                      <a:r>
                        <a:rPr lang="it-IT" sz="1400" b="1" dirty="0" err="1"/>
                        <a:t>government</a:t>
                      </a:r>
                      <a:r>
                        <a:rPr lang="it-IT" sz="1400" b="1" baseline="0" dirty="0"/>
                        <a:t> bonds (BOT, CTT, CTP) and post office </a:t>
                      </a:r>
                      <a:r>
                        <a:rPr lang="it-IT" sz="1400" b="1" baseline="0" dirty="0" err="1"/>
                        <a:t>savings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36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In</a:t>
                      </a:r>
                      <a:r>
                        <a:rPr lang="it-IT" sz="1400" b="1" baseline="0" dirty="0"/>
                        <a:t> a </a:t>
                      </a:r>
                      <a:r>
                        <a:rPr lang="it-IT" sz="1400" b="1" baseline="0" dirty="0" err="1"/>
                        <a:t>mutual</a:t>
                      </a:r>
                      <a:r>
                        <a:rPr lang="it-IT" sz="1400" b="1" baseline="0" dirty="0"/>
                        <a:t> fund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92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In a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pension</a:t>
                      </a:r>
                      <a:r>
                        <a:rPr lang="it-IT" sz="1400" b="1" baseline="0" dirty="0"/>
                        <a:t> fund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26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In </a:t>
                      </a:r>
                      <a:r>
                        <a:rPr lang="it-IT" sz="1400" b="1" dirty="0" err="1"/>
                        <a:t>insurance</a:t>
                      </a:r>
                      <a:r>
                        <a:rPr lang="it-IT" sz="1400" b="1" baseline="0" dirty="0"/>
                        <a:t> products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21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In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5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/>
                        <a:t>In </a:t>
                      </a:r>
                      <a:r>
                        <a:rPr lang="it-IT" sz="1400" b="1" dirty="0" err="1"/>
                        <a:t>valuables</a:t>
                      </a:r>
                      <a:r>
                        <a:rPr lang="it-IT" sz="1400" b="1" dirty="0"/>
                        <a:t> (</a:t>
                      </a:r>
                      <a:r>
                        <a:rPr lang="it-IT" sz="1400" b="1" dirty="0" err="1"/>
                        <a:t>gold</a:t>
                      </a:r>
                      <a:r>
                        <a:rPr lang="it-IT" sz="1400" b="1" dirty="0"/>
                        <a:t>/</a:t>
                      </a:r>
                      <a:r>
                        <a:rPr lang="it-IT" sz="1400" b="1" dirty="0" err="1"/>
                        <a:t>jewels</a:t>
                      </a:r>
                      <a:r>
                        <a:rPr lang="it-IT" sz="1400" b="1" dirty="0"/>
                        <a:t>/</a:t>
                      </a:r>
                      <a:r>
                        <a:rPr lang="it-IT" sz="1400" b="1" dirty="0" err="1"/>
                        <a:t>currency</a:t>
                      </a:r>
                      <a:r>
                        <a:rPr lang="it-IT" sz="1400" b="1" dirty="0"/>
                        <a:t>/art)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853"/>
                  </a:ext>
                </a:extLst>
              </a:tr>
              <a:tr h="292432">
                <a:tc>
                  <a:txBody>
                    <a:bodyPr/>
                    <a:lstStyle/>
                    <a:p>
                      <a:r>
                        <a:rPr lang="it-IT" sz="1400" b="1" dirty="0"/>
                        <a:t>In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property</a:t>
                      </a:r>
                      <a:r>
                        <a:rPr lang="it-IT" sz="1400" b="1" dirty="0"/>
                        <a:t> (garage,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apartments</a:t>
                      </a:r>
                      <a:r>
                        <a:rPr lang="it-IT" sz="1400" b="1" baseline="0" dirty="0"/>
                        <a:t>, </a:t>
                      </a:r>
                      <a:r>
                        <a:rPr lang="it-IT" sz="1400" b="1" baseline="0" dirty="0" err="1"/>
                        <a:t>land</a:t>
                      </a:r>
                      <a:r>
                        <a:rPr lang="it-IT" sz="1400" b="1" baseline="0" dirty="0"/>
                        <a:t>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85608"/>
                  </a:ext>
                </a:extLst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66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Main Results: </a:t>
            </a:r>
            <a:r>
              <a:rPr lang="en-US" sz="2000" b="1" noProof="0" dirty="0">
                <a:solidFill>
                  <a:srgbClr val="FF6700"/>
                </a:solidFill>
              </a:rPr>
              <a:t>H</a:t>
            </a:r>
            <a:r>
              <a:rPr lang="en-US" sz="2000" b="1" dirty="0">
                <a:solidFill>
                  <a:srgbClr val="FF6700"/>
                </a:solidFill>
              </a:rPr>
              <a:t>ow to involve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omen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in training activities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231934812"/>
              </p:ext>
            </p:extLst>
          </p:nvPr>
        </p:nvGraphicFramePr>
        <p:xfrm>
          <a:off x="322410" y="2223972"/>
          <a:ext cx="8064896" cy="463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27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Agenda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7544" y="1412776"/>
            <a:ext cx="8219256" cy="47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1200" dirty="0">
              <a:latin typeface="Calibri" panose="020F0502020204030204" pitchFamily="34" charset="0"/>
            </a:endParaRPr>
          </a:p>
          <a:p>
            <a:pPr lvl="2"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12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v"/>
            </a:pPr>
            <a:r>
              <a:rPr lang="en-IE" altLang="it-IT" sz="2400" dirty="0">
                <a:solidFill>
                  <a:srgbClr val="7F7F7F"/>
                </a:solidFill>
                <a:cs typeface="Arial" panose="020B0604020202020204" pitchFamily="34" charset="0"/>
              </a:rPr>
              <a:t>Stylized facts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v"/>
            </a:pPr>
            <a:endParaRPr lang="en-IE" altLang="it-IT" b="1" dirty="0">
              <a:solidFill>
                <a:srgbClr val="E46C0A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v"/>
            </a:pPr>
            <a:r>
              <a:rPr lang="en-IE" altLang="it-IT" sz="2400" dirty="0">
                <a:solidFill>
                  <a:srgbClr val="7F7F7F"/>
                </a:solidFill>
                <a:cs typeface="Arial" panose="020B0604020202020204" pitchFamily="34" charset="0"/>
              </a:rPr>
              <a:t>How women manage money: a new survey</a:t>
            </a:r>
            <a:endParaRPr lang="en-IE" altLang="it-IT" sz="2400" b="1" dirty="0">
              <a:solidFill>
                <a:srgbClr val="E46C0A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v"/>
            </a:pPr>
            <a:endParaRPr lang="en-IE" altLang="it-IT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v"/>
            </a:pPr>
            <a:r>
              <a:rPr lang="en-IE" altLang="it-IT" sz="2400" dirty="0">
                <a:solidFill>
                  <a:srgbClr val="7F7F7F"/>
                </a:solidFill>
                <a:cs typeface="Arial" panose="020B0604020202020204" pitchFamily="34" charset="0"/>
              </a:rPr>
              <a:t>What to do…what we did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C6400"/>
              </a:buClr>
              <a:buSzPct val="100000"/>
              <a:buFont typeface="Arial" panose="020B0604020202020204" pitchFamily="34" charset="0"/>
              <a:buNone/>
            </a:pPr>
            <a:endParaRPr lang="en-US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it-IT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14" y="3080381"/>
            <a:ext cx="5169532" cy="3655020"/>
          </a:xfrm>
          <a:prstGeom prst="ellipse">
            <a:avLst/>
          </a:prstGeom>
          <a:ln>
            <a:noFill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194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4437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Main Results: </a:t>
            </a:r>
            <a:r>
              <a:rPr lang="en-US" sz="2000" b="1" noProof="0" dirty="0">
                <a:solidFill>
                  <a:srgbClr val="FF6700"/>
                </a:solidFill>
              </a:rPr>
              <a:t>H</a:t>
            </a:r>
            <a:r>
              <a:rPr lang="en-US" sz="2000" b="1" dirty="0">
                <a:solidFill>
                  <a:srgbClr val="FF6700"/>
                </a:solidFill>
              </a:rPr>
              <a:t>ow to involve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omen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in training activities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52238"/>
              </p:ext>
            </p:extLst>
          </p:nvPr>
        </p:nvGraphicFramePr>
        <p:xfrm>
          <a:off x="1115616" y="2708922"/>
          <a:ext cx="5760639" cy="313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268">
                  <a:extLst>
                    <a:ext uri="{9D8B030D-6E8A-4147-A177-3AD203B41FA5}">
                      <a16:colId xmlns:a16="http://schemas.microsoft.com/office/drawing/2014/main" val="4230686435"/>
                    </a:ext>
                  </a:extLst>
                </a:gridCol>
                <a:gridCol w="733252">
                  <a:extLst>
                    <a:ext uri="{9D8B030D-6E8A-4147-A177-3AD203B41FA5}">
                      <a16:colId xmlns:a16="http://schemas.microsoft.com/office/drawing/2014/main" val="3469361225"/>
                    </a:ext>
                  </a:extLst>
                </a:gridCol>
                <a:gridCol w="733252">
                  <a:extLst>
                    <a:ext uri="{9D8B030D-6E8A-4147-A177-3AD203B41FA5}">
                      <a16:colId xmlns:a16="http://schemas.microsoft.com/office/drawing/2014/main" val="2439413841"/>
                    </a:ext>
                  </a:extLst>
                </a:gridCol>
                <a:gridCol w="1046867">
                  <a:extLst>
                    <a:ext uri="{9D8B030D-6E8A-4147-A177-3AD203B41FA5}">
                      <a16:colId xmlns:a16="http://schemas.microsoft.com/office/drawing/2014/main" val="3302409097"/>
                    </a:ext>
                  </a:extLst>
                </a:gridCol>
              </a:tblGrid>
              <a:tr h="649453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25-44</a:t>
                      </a:r>
                    </a:p>
                    <a:p>
                      <a:pPr algn="ctr"/>
                      <a:r>
                        <a:rPr lang="it-IT" sz="1800" dirty="0"/>
                        <a:t>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992149"/>
                  </a:ext>
                </a:extLst>
              </a:tr>
              <a:tr h="574681">
                <a:tc>
                  <a:txBody>
                    <a:bodyPr/>
                    <a:lstStyle/>
                    <a:p>
                      <a:r>
                        <a:rPr lang="en-US" sz="1400" b="1" dirty="0"/>
                        <a:t>Yes, using Internet (web seminars, on-line platforms,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44.5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34.2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46.3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748"/>
                  </a:ext>
                </a:extLst>
              </a:tr>
              <a:tr h="649453">
                <a:tc>
                  <a:txBody>
                    <a:bodyPr/>
                    <a:lstStyle/>
                    <a:p>
                      <a:r>
                        <a:rPr lang="en-US" sz="1400" b="1" dirty="0"/>
                        <a:t>Yes, using printed or digital material like manuals and/or guides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34.2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33.6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65751"/>
                  </a:ext>
                </a:extLst>
              </a:tr>
              <a:tr h="479793">
                <a:tc>
                  <a:txBody>
                    <a:bodyPr/>
                    <a:lstStyle/>
                    <a:p>
                      <a:r>
                        <a:rPr lang="en-US" sz="1400" b="1" dirty="0"/>
                        <a:t>Yes, through actual courses, conferences and seminars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  <a:p>
                      <a:pPr algn="ctr"/>
                      <a:r>
                        <a:rPr lang="it-IT" sz="1800" dirty="0">
                          <a:highlight>
                            <a:srgbClr val="00FF00"/>
                          </a:highlight>
                        </a:rPr>
                        <a:t>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  <a:p>
                      <a:pPr algn="ctr"/>
                      <a:r>
                        <a:rPr lang="it-IT" sz="1800" dirty="0">
                          <a:highlight>
                            <a:srgbClr val="00FF00"/>
                          </a:highlight>
                        </a:rPr>
                        <a:t>25.7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00425"/>
                  </a:ext>
                </a:extLst>
              </a:tr>
              <a:tr h="526779">
                <a:tc>
                  <a:txBody>
                    <a:bodyPr/>
                    <a:lstStyle/>
                    <a:p>
                      <a:r>
                        <a:rPr lang="it-IT" sz="1400" b="1" dirty="0"/>
                        <a:t>No, </a:t>
                      </a:r>
                      <a:r>
                        <a:rPr lang="it-IT" sz="1400" b="1" dirty="0" err="1"/>
                        <a:t>not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interested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6456"/>
                  </a:ext>
                </a:extLst>
              </a:tr>
            </a:tbl>
          </a:graphicData>
        </a:graphic>
      </p:graphicFrame>
      <p:sp>
        <p:nvSpPr>
          <p:cNvPr id="8" name="Freccia a sinistra 7"/>
          <p:cNvSpPr/>
          <p:nvPr/>
        </p:nvSpPr>
        <p:spPr>
          <a:xfrm>
            <a:off x="7035298" y="4725144"/>
            <a:ext cx="1656184" cy="693791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1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3400" y="1580699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Gender transmission of financial knowledge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US" sz="800" b="1" dirty="0">
              <a:solidFill>
                <a:schemeClr val="accent3"/>
              </a:solidFill>
            </a:endParaRPr>
          </a:p>
          <a:p>
            <a:pPr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Relatives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are key in passing on the art of money management</a:t>
            </a:r>
          </a:p>
          <a:p>
            <a:pPr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Women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learn </a:t>
            </a:r>
            <a:r>
              <a:rPr lang="en-US" sz="2000" b="1" dirty="0">
                <a:solidFill>
                  <a:schemeClr val="accent3"/>
                </a:solidFill>
              </a:rPr>
              <a:t>from women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and men from men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76200" y="29883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3"/>
              </a:solidFill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739703855"/>
              </p:ext>
            </p:extLst>
          </p:nvPr>
        </p:nvGraphicFramePr>
        <p:xfrm>
          <a:off x="273499" y="2943326"/>
          <a:ext cx="7488833" cy="365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egnaposto numero diapositiva 1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0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 err="1">
                <a:latin typeface="Calibri" pitchFamily="34" charset="0"/>
                <a:cs typeface="Calibri" pitchFamily="34" charset="0"/>
              </a:rPr>
              <a:t>What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to do…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what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did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7883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Start with kids as the gender gap is significant at early ages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Lab for kids ( “It’s up to you”)   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Use “girl friendly” language and contexts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Give  allowances to be managed autonomously (the right amount) 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23" y="3418030"/>
            <a:ext cx="4598057" cy="30653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4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 err="1">
                <a:latin typeface="Calibri" pitchFamily="34" charset="0"/>
                <a:cs typeface="Calibri" pitchFamily="34" charset="0"/>
              </a:rPr>
              <a:t>What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to do…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what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did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6304" y="1663332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 Involve adult women</a:t>
            </a:r>
          </a:p>
          <a:p>
            <a:pPr lvl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Get them involved using personal examples </a:t>
            </a:r>
          </a:p>
          <a:p>
            <a:pPr lvl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Convince them to reverse priorities once in a while; family is important but so is training </a:t>
            </a:r>
          </a:p>
          <a:p>
            <a:pPr lvl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Vary the schedule of sessions across the day so that they can find the right slot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/>
          <a:stretch/>
        </p:blipFill>
        <p:spPr>
          <a:xfrm>
            <a:off x="2251969" y="1528113"/>
            <a:ext cx="5197732" cy="26667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33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 err="1">
                <a:latin typeface="Calibri" pitchFamily="34" charset="0"/>
                <a:cs typeface="Calibri" pitchFamily="34" charset="0"/>
              </a:rPr>
              <a:t>What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to do…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what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did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8754" y="1614895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Work with adult women</a:t>
            </a:r>
          </a:p>
          <a:p>
            <a:pPr lvl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Organize workshops specific to their needs (risk, budgeting, planning)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Organize workshops with mums and children during the week-end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Prepare booklets, videos and other materials to provide distance learning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Exploit the craving for knowledge of young graduate women (24-44), involving them in on-site activities  </a:t>
            </a:r>
          </a:p>
          <a:p>
            <a:pPr marL="57150" indent="0" algn="just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Finally </a:t>
            </a:r>
          </a:p>
          <a:p>
            <a:pPr marL="57150" indent="0" algn="just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US" sz="2400" b="1" dirty="0">
                <a:solidFill>
                  <a:schemeClr val="accent3"/>
                </a:solidFill>
              </a:rPr>
              <a:t>Hope this will work</a:t>
            </a:r>
          </a:p>
          <a:p>
            <a:pPr marL="457200" lvl="1" indent="0" algn="ctr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US" sz="2400" b="1" dirty="0">
                <a:solidFill>
                  <a:schemeClr val="accent3"/>
                </a:solidFill>
              </a:rPr>
              <a:t> OPTIMISM increases the chance of hitting the target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 err="1">
                <a:latin typeface="Calibri" pitchFamily="34" charset="0"/>
                <a:cs typeface="Calibri" pitchFamily="34" charset="0"/>
              </a:rPr>
              <a:t>Stylized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facts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9552" y="1772816"/>
            <a:ext cx="8064896" cy="46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IE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People 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make </a:t>
            </a:r>
            <a:r>
              <a:rPr lang="en-US" altLang="it-IT" sz="2000" b="1" dirty="0">
                <a:solidFill>
                  <a:schemeClr val="accent3"/>
                </a:solidFill>
                <a:cs typeface="Arial" panose="020B0604020202020204" pitchFamily="34" charset="0"/>
              </a:rPr>
              <a:t>financial decisions 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with </a:t>
            </a:r>
            <a:r>
              <a:rPr lang="en-US" altLang="it-IT" sz="2000" b="1" dirty="0">
                <a:solidFill>
                  <a:schemeClr val="accent3"/>
                </a:solidFill>
                <a:cs typeface="Arial" panose="020B0604020202020204" pitchFamily="34" charset="0"/>
              </a:rPr>
              <a:t>long term consequences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. We decide whether to </a:t>
            </a:r>
            <a:r>
              <a:rPr lang="en-US" altLang="it-IT" sz="2000" b="1" dirty="0">
                <a:solidFill>
                  <a:schemeClr val="accent3"/>
                </a:solidFill>
                <a:cs typeface="Arial" panose="020B0604020202020204" pitchFamily="34" charset="0"/>
              </a:rPr>
              <a:t>save,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how to </a:t>
            </a: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invest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 our wealth, whether to take on a </a:t>
            </a: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debt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 and of what kind, whether to buy an </a:t>
            </a: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insurance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 and to what kind of </a:t>
            </a: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pension fund 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we should subscribe.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IE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IE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C6400"/>
              </a:buClr>
              <a:buSzPct val="100000"/>
              <a:buFont typeface="Arial" panose="020B0604020202020204" pitchFamily="34" charset="0"/>
              <a:buNone/>
            </a:pPr>
            <a:endParaRPr lang="en-US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it-IT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83" y="3427776"/>
            <a:ext cx="6186469" cy="29523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 err="1">
                <a:latin typeface="Calibri" pitchFamily="34" charset="0"/>
                <a:cs typeface="Calibri" pitchFamily="34" charset="0"/>
              </a:rPr>
              <a:t>Stylized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facts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9552" y="1772816"/>
            <a:ext cx="8064896" cy="46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IE" altLang="it-IT" sz="20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IE" altLang="it-IT" sz="20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IE" altLang="it-IT" sz="20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IE" altLang="it-IT" sz="20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IE" altLang="it-IT" sz="20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IE" altLang="it-IT" sz="2000" b="1" dirty="0">
                <a:solidFill>
                  <a:schemeClr val="accent3"/>
                </a:solidFill>
                <a:cs typeface="Arial" panose="020B0604020202020204" pitchFamily="34" charset="0"/>
              </a:rPr>
              <a:t>A gender gap </a:t>
            </a:r>
            <a:r>
              <a:rPr lang="en-IE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in the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 financial literacy of women compared to men has been reported in several studies (Lusardi and Mitchell, 2014, Bucher-</a:t>
            </a:r>
            <a:r>
              <a:rPr lang="en-US" altLang="it-IT" sz="2000" dirty="0" err="1">
                <a:solidFill>
                  <a:srgbClr val="7F7F7F"/>
                </a:solidFill>
                <a:cs typeface="Arial" panose="020B0604020202020204" pitchFamily="34" charset="0"/>
              </a:rPr>
              <a:t>Koenen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 et al. 2014 among others).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US" altLang="it-IT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Recently </a:t>
            </a:r>
            <a:r>
              <a:rPr lang="en-US" altLang="it-IT" sz="2000" dirty="0" err="1">
                <a:solidFill>
                  <a:srgbClr val="7F7F7F"/>
                </a:solidFill>
                <a:cs typeface="Arial" panose="020B0604020202020204" pitchFamily="34" charset="0"/>
              </a:rPr>
              <a:t>Klapper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 et al. (2015) based on the </a:t>
            </a:r>
            <a:r>
              <a:rPr lang="en-US" altLang="it-IT" sz="2000" b="1" dirty="0">
                <a:solidFill>
                  <a:schemeClr val="accent3"/>
                </a:solidFill>
                <a:cs typeface="Arial" panose="020B0604020202020204" pitchFamily="34" charset="0"/>
              </a:rPr>
              <a:t>S&amp;P’s Gallup survey 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on financial literacy </a:t>
            </a:r>
            <a:r>
              <a:rPr lang="en-US" altLang="it-IT" sz="2000" b="1" dirty="0">
                <a:solidFill>
                  <a:schemeClr val="accent3"/>
                </a:solidFill>
                <a:cs typeface="Arial" panose="020B0604020202020204" pitchFamily="34" charset="0"/>
              </a:rPr>
              <a:t>confirm that the degree of financial literacy is indeed higher for men in 135 out of the 144 countries </a:t>
            </a:r>
            <a:r>
              <a:rPr lang="en-US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participating in the survey.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IE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C6400"/>
              </a:buClr>
              <a:buSzPct val="100000"/>
              <a:buFont typeface="Arial" panose="020B0604020202020204" pitchFamily="34" charset="0"/>
              <a:buNone/>
            </a:pPr>
            <a:endParaRPr lang="en-US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it-IT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 b="10743"/>
          <a:stretch/>
        </p:blipFill>
        <p:spPr>
          <a:xfrm>
            <a:off x="1889956" y="1700808"/>
            <a:ext cx="5364088" cy="18002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96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 err="1">
                <a:latin typeface="Calibri" pitchFamily="34" charset="0"/>
                <a:cs typeface="Calibri" pitchFamily="34" charset="0"/>
              </a:rPr>
              <a:t>Stylized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facts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9552" y="1556792"/>
            <a:ext cx="8280920" cy="458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12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accent3"/>
                </a:solidFill>
              </a:rPr>
              <a:t>Allianz 2017 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survey revealed that the gender gap exists in all the 10 European countries considered and it is </a:t>
            </a:r>
            <a:r>
              <a:rPr lang="en-US" sz="2000" b="1" dirty="0">
                <a:solidFill>
                  <a:schemeClr val="accent3"/>
                </a:solidFill>
              </a:rPr>
              <a:t>much higher in the case of risk-related questions 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than in the case of the basic financial literacy questions. </a:t>
            </a:r>
          </a:p>
          <a:p>
            <a:pPr marL="1368425" lvl="3" indent="-285750" algn="just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F7F7F"/>
                </a:solidFill>
                <a:cs typeface="Arial" panose="020B0604020202020204" pitchFamily="34" charset="0"/>
              </a:rPr>
              <a:t>Across all countries, the average number of </a:t>
            </a:r>
            <a:r>
              <a:rPr lang="en-US" b="1" dirty="0">
                <a:solidFill>
                  <a:schemeClr val="accent3"/>
                </a:solidFill>
              </a:rPr>
              <a:t>right answers of men is 14% higher than those for women </a:t>
            </a:r>
            <a:r>
              <a:rPr lang="en-US" dirty="0">
                <a:solidFill>
                  <a:srgbClr val="7F7F7F"/>
                </a:solidFill>
                <a:cs typeface="Arial" panose="020B0604020202020204" pitchFamily="34" charset="0"/>
              </a:rPr>
              <a:t>on the two financial literacy questions, while it </a:t>
            </a:r>
            <a:r>
              <a:rPr lang="en-US" b="1" dirty="0">
                <a:solidFill>
                  <a:schemeClr val="accent3"/>
                </a:solidFill>
              </a:rPr>
              <a:t>is 31% higher for the three risk-related questions</a:t>
            </a:r>
            <a:r>
              <a:rPr lang="en-GB" b="1" dirty="0">
                <a:solidFill>
                  <a:schemeClr val="accent3"/>
                </a:solidFill>
              </a:rPr>
              <a:t>.</a:t>
            </a:r>
          </a:p>
          <a:p>
            <a:pPr marL="1368425" lvl="3" indent="-285750" algn="just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GB" b="1" dirty="0">
              <a:solidFill>
                <a:schemeClr val="accent3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7F7F7F"/>
                </a:solidFill>
                <a:cs typeface="Arial" panose="020B0604020202020204" pitchFamily="34" charset="0"/>
              </a:rPr>
              <a:t>OECD PISA 2015 </a:t>
            </a:r>
            <a:r>
              <a:rPr lang="en-GB" sz="2000" b="1" dirty="0">
                <a:solidFill>
                  <a:schemeClr val="accent3"/>
                </a:solidFill>
                <a:cs typeface="Arial" panose="020B0604020202020204" pitchFamily="34" charset="0"/>
              </a:rPr>
              <a:t>survey on financial literacy found that in most countries there are no differences</a:t>
            </a:r>
            <a:r>
              <a:rPr lang="en-GB" sz="2000" b="1" dirty="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7F7F7F"/>
                </a:solidFill>
                <a:cs typeface="Arial" panose="020B0604020202020204" pitchFamily="34" charset="0"/>
              </a:rPr>
              <a:t>in financial literacy between boys and girls at the mean but in 9 countries out of 15 more boys than girl are low performers. 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GB" sz="2000" dirty="0">
                <a:solidFill>
                  <a:srgbClr val="7F7F7F"/>
                </a:solidFill>
                <a:cs typeface="Arial" panose="020B0604020202020204" pitchFamily="34" charset="0"/>
              </a:rPr>
              <a:t>     The </a:t>
            </a:r>
            <a:r>
              <a:rPr lang="en-GB" sz="2000" b="1" dirty="0">
                <a:solidFill>
                  <a:schemeClr val="accent3"/>
                </a:solidFill>
                <a:cs typeface="Arial" panose="020B0604020202020204" pitchFamily="34" charset="0"/>
              </a:rPr>
              <a:t>gender gap is closing EXCEPT in Italy. </a:t>
            </a:r>
            <a:endParaRPr lang="en-IE" altLang="it-IT" sz="16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C6400"/>
              </a:buClr>
              <a:buSzPct val="100000"/>
              <a:buFont typeface="Arial" panose="020B0604020202020204" pitchFamily="34" charset="0"/>
              <a:buNone/>
            </a:pPr>
            <a:endParaRPr lang="en-US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it-IT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81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 err="1">
                <a:latin typeface="Calibri" pitchFamily="34" charset="0"/>
                <a:cs typeface="Calibri" pitchFamily="34" charset="0"/>
              </a:rPr>
              <a:t>Stylized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facts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50168" y="1594232"/>
            <a:ext cx="8280920" cy="458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12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accent3"/>
                </a:solidFill>
                <a:cs typeface="Arial" panose="020B0604020202020204" pitchFamily="34" charset="0"/>
              </a:rPr>
              <a:t>Reasons explaining 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GB" sz="2000" b="1" dirty="0">
                <a:solidFill>
                  <a:schemeClr val="accent3"/>
                </a:solidFill>
                <a:cs typeface="Arial" panose="020B0604020202020204" pitchFamily="34" charset="0"/>
              </a:rPr>
              <a:t>     the GENDER GAP</a:t>
            </a:r>
            <a:r>
              <a:rPr lang="en-GB" sz="2000" dirty="0">
                <a:solidFill>
                  <a:srgbClr val="7F7F7F"/>
                </a:solidFill>
                <a:cs typeface="Arial" panose="020B0604020202020204" pitchFamily="34" charset="0"/>
              </a:rPr>
              <a:t>: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3"/>
                </a:solidFill>
                <a:cs typeface="Arial" panose="020B0604020202020204" pitchFamily="34" charset="0"/>
              </a:rPr>
              <a:t>Self-esteem: </a:t>
            </a:r>
            <a:r>
              <a:rPr lang="en-GB" sz="2000" dirty="0">
                <a:solidFill>
                  <a:srgbClr val="7F7F7F"/>
                </a:solidFill>
                <a:cs typeface="Arial" panose="020B0604020202020204" pitchFamily="34" charset="0"/>
              </a:rPr>
              <a:t>when not </a:t>
            </a:r>
            <a:r>
              <a:rPr lang="en-GB" sz="2000" u="sng" dirty="0">
                <a:solidFill>
                  <a:srgbClr val="7F7F7F"/>
                </a:solidFill>
                <a:cs typeface="Arial" panose="020B0604020202020204" pitchFamily="34" charset="0"/>
              </a:rPr>
              <a:t>absolutely</a:t>
            </a:r>
            <a:r>
              <a:rPr lang="en-GB" sz="2000" dirty="0">
                <a:solidFill>
                  <a:srgbClr val="7F7F7F"/>
                </a:solidFill>
                <a:cs typeface="Arial" panose="020B0604020202020204" pitchFamily="34" charset="0"/>
              </a:rPr>
              <a:t> certain women prefer to choose the answer “I do not know”;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3"/>
                </a:solidFill>
                <a:cs typeface="Arial" panose="020B0604020202020204" pitchFamily="34" charset="0"/>
              </a:rPr>
              <a:t>Lower maths skills: </a:t>
            </a:r>
            <a:r>
              <a:rPr lang="en-GB" sz="2000" dirty="0">
                <a:solidFill>
                  <a:srgbClr val="7F7F7F"/>
                </a:solidFill>
                <a:cs typeface="Arial" panose="020B0604020202020204" pitchFamily="34" charset="0"/>
              </a:rPr>
              <a:t>for a number of cultural reasons women’s  attitude towards STEM is less positive.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Divergence in income</a:t>
            </a:r>
            <a:r>
              <a:rPr lang="en-US" sz="2000" dirty="0">
                <a:solidFill>
                  <a:srgbClr val="7F7F7F"/>
                </a:solidFill>
                <a:cs typeface="Arial" panose="020B0604020202020204" pitchFamily="34" charset="0"/>
              </a:rPr>
              <a:t>, education, financial responsibility and social inclusion 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it-IT" sz="2000" b="1" dirty="0">
                <a:solidFill>
                  <a:schemeClr val="accent3"/>
                </a:solidFill>
                <a:cs typeface="Arial" panose="020B0604020202020204" pitchFamily="34" charset="0"/>
              </a:rPr>
              <a:t>Language </a:t>
            </a:r>
            <a:r>
              <a:rPr lang="en-GB" altLang="it-IT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matters:</a:t>
            </a:r>
            <a:r>
              <a:rPr lang="en-GB" altLang="it-IT" sz="2000" dirty="0">
                <a:solidFill>
                  <a:srgbClr val="7F7F7F"/>
                </a:solidFill>
                <a:cs typeface="Arial" panose="020B0604020202020204" pitchFamily="34" charset="0"/>
              </a:rPr>
              <a:t> women may simply not be interested or involved by the neutral language used in standard surveys. </a:t>
            </a:r>
            <a:endParaRPr lang="en-IE" altLang="it-IT" sz="20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60000"/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EC6400"/>
              </a:buClr>
              <a:buSzPct val="100000"/>
              <a:buFont typeface="Arial" panose="020B0604020202020204" pitchFamily="34" charset="0"/>
              <a:buNone/>
            </a:pPr>
            <a:endParaRPr lang="en-US" altLang="it-IT" sz="160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altLang="it-IT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it-IT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8"/>
          <a:stretch/>
        </p:blipFill>
        <p:spPr>
          <a:xfrm>
            <a:off x="3709825" y="1596101"/>
            <a:ext cx="5189177" cy="19709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99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9552" y="1570563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Italian </a:t>
            </a:r>
            <a:r>
              <a:rPr lang="en-US" sz="2000" b="1" dirty="0">
                <a:solidFill>
                  <a:schemeClr val="accent3"/>
                </a:solidFill>
              </a:rPr>
              <a:t>women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3"/>
                </a:solidFill>
              </a:rPr>
              <a:t>are less financially literate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than Italian men and than women in other countries. A fact that is confirmed after checking for a large set of control variables.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Given that they admit to knowing little or not enough about money, we dug deeper to understand </a:t>
            </a:r>
          </a:p>
          <a:p>
            <a:pPr marL="457200" indent="-457200"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accent3"/>
                </a:solidFill>
              </a:rPr>
              <a:t>How women manage money </a:t>
            </a:r>
          </a:p>
          <a:p>
            <a:pPr marL="457200" indent="-457200"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chemeClr val="accent3"/>
                </a:solidFill>
              </a:rPr>
              <a:t>How they make financial decisions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E46C0A"/>
              </a:buClr>
              <a:buSzPct val="100000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has designed a very wide-reaching survey to collect information about money management</a:t>
            </a:r>
            <a:r>
              <a:rPr lang="en-US" sz="2000" b="1" dirty="0">
                <a:solidFill>
                  <a:schemeClr val="accent3"/>
                </a:solidFill>
              </a:rPr>
              <a:t> from 1000 people, of which 750 were women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The sample has been appropriately stratified to account for social, geographical and demographic  factors.</a:t>
            </a:r>
            <a:endParaRPr lang="en-IE" altLang="it-IT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3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3400" y="1614895"/>
            <a:ext cx="8427364" cy="48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3"/>
                </a:solidFill>
              </a:rPr>
              <a:t>Some facts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Wingdings" panose="05000000000000000000" pitchFamily="2" charset="2"/>
              <a:buChar char="q"/>
            </a:pP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50%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women declare they earn less than their partners (vs 9% of men).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accent3"/>
                </a:solidFill>
                <a:cs typeface="Arial" panose="020B0604020202020204" pitchFamily="34" charset="0"/>
              </a:rPr>
              <a:t>21% </a:t>
            </a:r>
            <a:r>
              <a:rPr lang="en-US" altLang="it-IT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of women (vs 8.7% of men) do not have a personal current account, </a:t>
            </a:r>
            <a:r>
              <a:rPr lang="en-US" altLang="it-IT" b="1" dirty="0">
                <a:solidFill>
                  <a:schemeClr val="accent3"/>
                </a:solidFill>
                <a:cs typeface="Arial" panose="020B0604020202020204" pitchFamily="34" charset="0"/>
              </a:rPr>
              <a:t>9%</a:t>
            </a:r>
            <a:r>
              <a:rPr lang="en-US" altLang="it-IT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have no current account at all (vs 5% of men). 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accent3"/>
                </a:solidFill>
                <a:cs typeface="Arial" panose="020B0604020202020204" pitchFamily="34" charset="0"/>
              </a:rPr>
              <a:t>17% </a:t>
            </a:r>
            <a:r>
              <a:rPr lang="en-US" altLang="it-IT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of women with a private income do not have a personal current account.</a:t>
            </a:r>
          </a:p>
          <a:p>
            <a:pPr lvl="1" algn="just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accent3"/>
                </a:solidFill>
                <a:cs typeface="Arial" panose="020B0604020202020204" pitchFamily="34" charset="0"/>
              </a:rPr>
              <a:t>12% </a:t>
            </a:r>
            <a:r>
              <a:rPr lang="en-US" altLang="it-IT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of women with a personal account do not manage their current  account on their own.</a:t>
            </a:r>
            <a:r>
              <a:rPr lang="en-US" altLang="it-IT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693">
            <a:off x="2955013" y="4025055"/>
            <a:ext cx="4265598" cy="247982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87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145"/>
            <a:ext cx="8153400" cy="86995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bri" pitchFamily="34" charset="0"/>
                <a:cs typeface="Calibri" pitchFamily="34" charset="0"/>
              </a:rPr>
              <a:t>How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manage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money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226564" cy="642105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1215" y="1599163"/>
            <a:ext cx="8427364" cy="60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E46C0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Results: </a:t>
            </a:r>
            <a:r>
              <a:rPr lang="en-US" sz="2000" b="1" dirty="0">
                <a:solidFill>
                  <a:schemeClr val="accent3"/>
                </a:solidFill>
              </a:rPr>
              <a:t>Perception of Independence</a:t>
            </a:r>
          </a:p>
          <a:p>
            <a:pPr marL="457200" lvl="1" indent="0" algn="r">
              <a:spcBef>
                <a:spcPct val="20000"/>
              </a:spcBef>
              <a:buClr>
                <a:srgbClr val="E46C0A"/>
              </a:buClr>
              <a:buSzPct val="100000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subsample of women living with a partner</a:t>
            </a:r>
          </a:p>
        </p:txBody>
      </p:sp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4280561211"/>
              </p:ext>
            </p:extLst>
          </p:nvPr>
        </p:nvGraphicFramePr>
        <p:xfrm>
          <a:off x="1181492" y="2350348"/>
          <a:ext cx="686951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Segnaposto numero diapositiva 1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F45AF4-4A4B-408A-8278-A282BBB98CC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156176" y="925383"/>
            <a:ext cx="3388597" cy="28222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5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IFFM ANNUAL MEETING </a:t>
            </a:r>
            <a:r>
              <a:rPr lang="it-IT" sz="1600" dirty="0"/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0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El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Personalizzato 15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2D050"/>
      </a:accent1>
      <a:accent2>
        <a:srgbClr val="FEA022"/>
      </a:accent2>
      <a:accent3>
        <a:srgbClr val="FF6700"/>
      </a:accent3>
      <a:accent4>
        <a:srgbClr val="00B050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mposi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6823</TotalTime>
  <Words>1573</Words>
  <Application>Microsoft Office PowerPoint</Application>
  <PresentationFormat>Presentazione su schermo (4:3)</PresentationFormat>
  <Paragraphs>400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Century Gothic</vt:lpstr>
      <vt:lpstr>Wingdings</vt:lpstr>
      <vt:lpstr>Wingdings 2</vt:lpstr>
      <vt:lpstr>Luna</vt:lpstr>
      <vt:lpstr>Presentazione standard di PowerPoint</vt:lpstr>
      <vt:lpstr>Agenda </vt:lpstr>
      <vt:lpstr>Stylized facts </vt:lpstr>
      <vt:lpstr>Stylized facts </vt:lpstr>
      <vt:lpstr>Stylized facts </vt:lpstr>
      <vt:lpstr>Stylized facts 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How women manage money</vt:lpstr>
      <vt:lpstr>What to do…what we did</vt:lpstr>
      <vt:lpstr>What to do…what we did</vt:lpstr>
      <vt:lpstr>What to do…what we did</vt:lpstr>
    </vt:vector>
  </TitlesOfParts>
  <Company>&lt;Banca Intesa&gt;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savings Museum</dc:title>
  <dc:creator>u292565</dc:creator>
  <cp:lastModifiedBy>U040274</cp:lastModifiedBy>
  <cp:revision>587</cp:revision>
  <cp:lastPrinted>2017-09-22T08:51:13Z</cp:lastPrinted>
  <dcterms:created xsi:type="dcterms:W3CDTF">2012-11-02T17:58:42Z</dcterms:created>
  <dcterms:modified xsi:type="dcterms:W3CDTF">2017-09-28T07:12:02Z</dcterms:modified>
</cp:coreProperties>
</file>